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conomica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bold.fntdata"/><Relationship Id="rId12" Type="http://schemas.openxmlformats.org/officeDocument/2006/relationships/font" Target="fonts/Economic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Italic.fntdata"/><Relationship Id="rId14" Type="http://schemas.openxmlformats.org/officeDocument/2006/relationships/font" Target="fonts/Economica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9864762b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9864762b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9864762b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9864762b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864762b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864762b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d9864762b4_0_17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d9864762b4_0_17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864762b4_0_17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864762b4_0_17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1659750" y="406200"/>
            <a:ext cx="5824500" cy="286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4500"/>
              <a:t>Multimedia Learning</a:t>
            </a:r>
            <a:endParaRPr b="1"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700">
              <a:highlight>
                <a:srgbClr val="B6D7A8"/>
              </a:highlight>
            </a:endParaRPr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2221055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2000"/>
              <a:t>-Y</a:t>
            </a:r>
            <a:r>
              <a:rPr lang="zh-CN" sz="2000"/>
              <a:t>an Kong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CN" sz="4000"/>
              <a:t>P</a:t>
            </a:r>
            <a:r>
              <a:rPr b="1" lang="zh-CN" sz="4000"/>
              <a:t>resentation outline</a:t>
            </a:r>
            <a:endParaRPr b="1" sz="4000"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zh-CN"/>
              <a:t>Definition of Multimedia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zh-CN"/>
              <a:t>Role of Multimedia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zh-CN"/>
              <a:t>Multimedia Applications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CN" sz="4000"/>
              <a:t>Definition of Multimedia</a:t>
            </a:r>
            <a:endParaRPr sz="4000"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Economica"/>
              <a:buChar char="●"/>
            </a:pP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T</a:t>
            </a: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ext</a:t>
            </a:r>
            <a:endParaRPr b="1">
              <a:solidFill>
                <a:srgbClr val="33333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Economica"/>
              <a:buChar char="●"/>
            </a:pP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I</a:t>
            </a: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mage</a:t>
            </a:r>
            <a:endParaRPr b="1">
              <a:solidFill>
                <a:srgbClr val="33333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Economica"/>
              <a:buChar char="●"/>
            </a:pP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Sound</a:t>
            </a:r>
            <a:endParaRPr b="1">
              <a:solidFill>
                <a:srgbClr val="33333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Economica"/>
              <a:buChar char="●"/>
            </a:pP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Animation</a:t>
            </a:r>
            <a:endParaRPr b="1">
              <a:solidFill>
                <a:srgbClr val="33333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800"/>
              <a:buFont typeface="Economica"/>
              <a:buChar char="●"/>
            </a:pPr>
            <a:r>
              <a:rPr b="1" lang="zh-CN">
                <a:solidFill>
                  <a:srgbClr val="333333"/>
                </a:solidFill>
                <a:latin typeface="Economica"/>
                <a:ea typeface="Economica"/>
                <a:cs typeface="Economica"/>
                <a:sym typeface="Economica"/>
              </a:rPr>
              <a:t>Video</a:t>
            </a:r>
            <a:endParaRPr b="1">
              <a:solidFill>
                <a:srgbClr val="333333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 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    “</a:t>
            </a:r>
            <a:r>
              <a:rPr b="1" i="1" lang="zh-CN" sz="1200"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b="1" i="1" lang="zh-CN">
                <a:latin typeface="Economica"/>
                <a:ea typeface="Economica"/>
                <a:cs typeface="Economica"/>
                <a:sym typeface="Economica"/>
              </a:rPr>
              <a:t>defines multimedia as the use of words and pictures to present material together.” -</a:t>
            </a: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RICHARD E. MAYER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sz="4000"/>
              <a:t>Role of Multimedia</a:t>
            </a:r>
            <a:endParaRPr sz="4000"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Promote the dissemination of human information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Shorten the transmission path of human information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CN" sz="4000"/>
              <a:t>Multimedia Applications</a:t>
            </a:r>
            <a:endParaRPr sz="4000"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M</a:t>
            </a: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ultimedia computer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MP3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E-mail 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Transfer files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Economica"/>
              <a:buChar char="●"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VCD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R</a:t>
            </a:r>
            <a:r>
              <a:rPr lang="zh-CN"/>
              <a:t>eferences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Mayer, R. (2020). </a:t>
            </a:r>
            <a:r>
              <a:rPr b="1" i="1" lang="zh-CN">
                <a:latin typeface="Economica"/>
                <a:ea typeface="Economica"/>
                <a:cs typeface="Economica"/>
                <a:sym typeface="Economica"/>
              </a:rPr>
              <a:t>Multimedia Learning</a:t>
            </a:r>
            <a:r>
              <a:rPr b="1" lang="zh-CN">
                <a:latin typeface="Economica"/>
                <a:ea typeface="Economica"/>
                <a:cs typeface="Economica"/>
                <a:sym typeface="Economica"/>
              </a:rPr>
              <a:t> (3rd ed.). Cambridge: Cambridge University Press. doi:10.1017/9781316941355</a:t>
            </a:r>
            <a:endParaRPr b="1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